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Proxima Nova"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469223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772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208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444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9396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3595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5615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91641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63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7310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8806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87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a:t>Politics and Power</a:t>
            </a:r>
          </a:p>
        </p:txBody>
      </p:sp>
      <p:sp>
        <p:nvSpPr>
          <p:cNvPr id="60" name="Shape 60"/>
          <p:cNvSpPr txBox="1">
            <a:spLocks noGrp="1"/>
          </p:cNvSpPr>
          <p:nvPr>
            <p:ph type="subTitle" idx="1"/>
          </p:nvPr>
        </p:nvSpPr>
        <p:spPr>
          <a:xfrm>
            <a:off x="510450" y="3182312"/>
            <a:ext cx="8123100" cy="630000"/>
          </a:xfrm>
          <a:prstGeom prst="rect">
            <a:avLst/>
          </a:prstGeom>
        </p:spPr>
        <p:txBody>
          <a:bodyPr lIns="91425" tIns="91425" rIns="91425" bIns="91425" anchor="t" anchorCtr="0">
            <a:noAutofit/>
          </a:bodyPr>
          <a:lstStyle/>
          <a:p>
            <a:pPr lvl="0">
              <a:spcBef>
                <a:spcPts val="0"/>
              </a:spcBef>
              <a:buNone/>
            </a:pPr>
            <a:r>
              <a:rPr lang="en"/>
              <a:t>Dylan Andrade, Colleen Hackendahl, Caroline Jeranek, Emma Kienzle, Brendan McCusker, Lisa Montgomery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a:blip r:embed="rId3">
            <a:alphaModFix/>
          </a:blip>
          <a:stretch>
            <a:fillRect/>
          </a:stretch>
        </p:blipFill>
        <p:spPr>
          <a:xfrm>
            <a:off x="1848025" y="0"/>
            <a:ext cx="5447925" cy="50338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291350"/>
            <a:ext cx="8520600" cy="572700"/>
          </a:xfrm>
          <a:prstGeom prst="rect">
            <a:avLst/>
          </a:prstGeom>
        </p:spPr>
        <p:txBody>
          <a:bodyPr lIns="91425" tIns="91425" rIns="91425" bIns="91425" anchor="t" anchorCtr="0">
            <a:noAutofit/>
          </a:bodyPr>
          <a:lstStyle/>
          <a:p>
            <a:pPr lvl="0" algn="ctr">
              <a:spcBef>
                <a:spcPts val="0"/>
              </a:spcBef>
              <a:buNone/>
            </a:pPr>
            <a:r>
              <a:rPr lang="en"/>
              <a:t>The Future of this Theme</a:t>
            </a:r>
          </a:p>
        </p:txBody>
      </p:sp>
      <p:pic>
        <p:nvPicPr>
          <p:cNvPr id="139" name="Shape 139"/>
          <p:cNvPicPr preferRelativeResize="0"/>
          <p:nvPr/>
        </p:nvPicPr>
        <p:blipFill>
          <a:blip r:embed="rId3">
            <a:alphaModFix/>
          </a:blip>
          <a:stretch>
            <a:fillRect/>
          </a:stretch>
        </p:blipFill>
        <p:spPr>
          <a:xfrm>
            <a:off x="1125425" y="921975"/>
            <a:ext cx="6893148" cy="3877400"/>
          </a:xfrm>
          <a:prstGeom prst="rect">
            <a:avLst/>
          </a:prstGeom>
          <a:noFill/>
          <a:ln>
            <a:noFill/>
          </a:ln>
        </p:spPr>
      </p:pic>
      <p:pic>
        <p:nvPicPr>
          <p:cNvPr id="140" name="Shape 140"/>
          <p:cNvPicPr preferRelativeResize="0"/>
          <p:nvPr/>
        </p:nvPicPr>
        <p:blipFill rotWithShape="1">
          <a:blip r:embed="rId4">
            <a:alphaModFix/>
          </a:blip>
          <a:srcRect l="6528" t="25127" r="3922" b="22337"/>
          <a:stretch/>
        </p:blipFill>
        <p:spPr>
          <a:xfrm>
            <a:off x="8059400" y="2178050"/>
            <a:ext cx="1084600" cy="940600"/>
          </a:xfrm>
          <a:prstGeom prst="rect">
            <a:avLst/>
          </a:prstGeom>
          <a:noFill/>
          <a:ln>
            <a:noFill/>
          </a:ln>
        </p:spPr>
      </p:pic>
      <p:pic>
        <p:nvPicPr>
          <p:cNvPr id="141" name="Shape 141"/>
          <p:cNvPicPr preferRelativeResize="0"/>
          <p:nvPr/>
        </p:nvPicPr>
        <p:blipFill>
          <a:blip r:embed="rId5">
            <a:alphaModFix/>
          </a:blip>
          <a:stretch>
            <a:fillRect/>
          </a:stretch>
        </p:blipFill>
        <p:spPr>
          <a:xfrm>
            <a:off x="40825" y="2101453"/>
            <a:ext cx="1084600" cy="940596"/>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Theme</a:t>
            </a:r>
          </a:p>
        </p:txBody>
      </p:sp>
      <p:sp>
        <p:nvSpPr>
          <p:cNvPr id="66" name="Shape 66"/>
          <p:cNvSpPr txBox="1">
            <a:spLocks noGrp="1"/>
          </p:cNvSpPr>
          <p:nvPr>
            <p:ph type="body" idx="1"/>
          </p:nvPr>
        </p:nvSpPr>
        <p:spPr>
          <a:xfrm>
            <a:off x="311700" y="1146175"/>
            <a:ext cx="8520600" cy="1911000"/>
          </a:xfrm>
          <a:prstGeom prst="rect">
            <a:avLst/>
          </a:prstGeom>
        </p:spPr>
        <p:txBody>
          <a:bodyPr lIns="91425" tIns="91425" rIns="91425" bIns="91425" anchor="t" anchorCtr="0">
            <a:noAutofit/>
          </a:bodyPr>
          <a:lstStyle/>
          <a:p>
            <a:pPr lvl="0" algn="ctr">
              <a:spcBef>
                <a:spcPts val="0"/>
              </a:spcBef>
              <a:buNone/>
            </a:pPr>
            <a:r>
              <a:rPr lang="en" sz="3000" b="1"/>
              <a:t>Following decades of control from the right or left, the American people struggled to create a political identity as the voting population identified itself somewhere in the middle of the political spectrum, thereby leaving the government to fight amongst itself and more radical wings of each party.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231175"/>
            <a:ext cx="8520600" cy="572700"/>
          </a:xfrm>
          <a:prstGeom prst="rect">
            <a:avLst/>
          </a:prstGeom>
        </p:spPr>
        <p:txBody>
          <a:bodyPr lIns="91425" tIns="91425" rIns="91425" bIns="91425" anchor="t" anchorCtr="0">
            <a:noAutofit/>
          </a:bodyPr>
          <a:lstStyle/>
          <a:p>
            <a:pPr lvl="0">
              <a:spcBef>
                <a:spcPts val="0"/>
              </a:spcBef>
              <a:buNone/>
            </a:pPr>
            <a:r>
              <a:rPr lang="en"/>
              <a:t>Overall Trends</a:t>
            </a:r>
          </a:p>
        </p:txBody>
      </p:sp>
      <p:sp>
        <p:nvSpPr>
          <p:cNvPr id="72" name="Shape 72"/>
          <p:cNvSpPr txBox="1">
            <a:spLocks noGrp="1"/>
          </p:cNvSpPr>
          <p:nvPr>
            <p:ph type="body" idx="1"/>
          </p:nvPr>
        </p:nvSpPr>
        <p:spPr>
          <a:xfrm>
            <a:off x="311700" y="863550"/>
            <a:ext cx="8520600" cy="3416400"/>
          </a:xfrm>
          <a:prstGeom prst="rect">
            <a:avLst/>
          </a:prstGeom>
        </p:spPr>
        <p:txBody>
          <a:bodyPr lIns="91425" tIns="91425" rIns="91425" bIns="91425" anchor="t" anchorCtr="0">
            <a:noAutofit/>
          </a:bodyPr>
          <a:lstStyle/>
          <a:p>
            <a:pPr marL="457200" lvl="0" indent="-228600" rtl="0">
              <a:spcBef>
                <a:spcPts val="0"/>
              </a:spcBef>
            </a:pPr>
            <a:r>
              <a:rPr lang="en"/>
              <a:t>Republicans / Democrats coming to power following a period of economic stability or success</a:t>
            </a:r>
          </a:p>
          <a:p>
            <a:pPr marL="457200" lvl="0" indent="-228600">
              <a:spcBef>
                <a:spcPts val="0"/>
              </a:spcBef>
            </a:pPr>
            <a:r>
              <a:rPr lang="en"/>
              <a:t>Caution and paranoia intensified after the 9/11 attacks, and this led to the creation of the patriot act.</a:t>
            </a:r>
          </a:p>
        </p:txBody>
      </p:sp>
      <p:pic>
        <p:nvPicPr>
          <p:cNvPr id="73" name="Shape 73"/>
          <p:cNvPicPr preferRelativeResize="0"/>
          <p:nvPr/>
        </p:nvPicPr>
        <p:blipFill>
          <a:blip r:embed="rId3">
            <a:alphaModFix/>
          </a:blip>
          <a:stretch>
            <a:fillRect/>
          </a:stretch>
        </p:blipFill>
        <p:spPr>
          <a:xfrm>
            <a:off x="311700" y="2621975"/>
            <a:ext cx="2381775" cy="2066249"/>
          </a:xfrm>
          <a:prstGeom prst="rect">
            <a:avLst/>
          </a:prstGeom>
          <a:noFill/>
          <a:ln>
            <a:noFill/>
          </a:ln>
        </p:spPr>
      </p:pic>
      <p:pic>
        <p:nvPicPr>
          <p:cNvPr id="74" name="Shape 74"/>
          <p:cNvPicPr preferRelativeResize="0"/>
          <p:nvPr/>
        </p:nvPicPr>
        <p:blipFill>
          <a:blip r:embed="rId4">
            <a:alphaModFix/>
          </a:blip>
          <a:stretch>
            <a:fillRect/>
          </a:stretch>
        </p:blipFill>
        <p:spPr>
          <a:xfrm>
            <a:off x="5607882" y="2459412"/>
            <a:ext cx="2921467" cy="2391375"/>
          </a:xfrm>
          <a:prstGeom prst="rect">
            <a:avLst/>
          </a:prstGeom>
          <a:noFill/>
          <a:ln>
            <a:noFill/>
          </a:ln>
        </p:spPr>
      </p:pic>
      <p:pic>
        <p:nvPicPr>
          <p:cNvPr id="75" name="Shape 75"/>
          <p:cNvPicPr preferRelativeResize="0"/>
          <p:nvPr/>
        </p:nvPicPr>
        <p:blipFill>
          <a:blip r:embed="rId5">
            <a:alphaModFix/>
          </a:blip>
          <a:stretch>
            <a:fillRect/>
          </a:stretch>
        </p:blipFill>
        <p:spPr>
          <a:xfrm>
            <a:off x="2855125" y="2580075"/>
            <a:ext cx="2438075" cy="21500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1980s</a:t>
            </a:r>
          </a:p>
        </p:txBody>
      </p:sp>
      <p:sp>
        <p:nvSpPr>
          <p:cNvPr id="81" name="Shape 81"/>
          <p:cNvSpPr txBox="1">
            <a:spLocks noGrp="1"/>
          </p:cNvSpPr>
          <p:nvPr>
            <p:ph type="body" idx="1"/>
          </p:nvPr>
        </p:nvSpPr>
        <p:spPr>
          <a:xfrm>
            <a:off x="311700" y="1152475"/>
            <a:ext cx="5820300" cy="3416400"/>
          </a:xfrm>
          <a:prstGeom prst="rect">
            <a:avLst/>
          </a:prstGeom>
        </p:spPr>
        <p:txBody>
          <a:bodyPr lIns="91425" tIns="91425" rIns="91425" bIns="91425" anchor="t" anchorCtr="0">
            <a:noAutofit/>
          </a:bodyPr>
          <a:lstStyle/>
          <a:p>
            <a:pPr marL="457200" lvl="0" indent="-228600" rtl="0">
              <a:spcBef>
                <a:spcPts val="0"/>
              </a:spcBef>
            </a:pPr>
            <a:r>
              <a:rPr lang="en" b="1"/>
              <a:t>New right helps elect Ronald Reagan as president</a:t>
            </a:r>
          </a:p>
          <a:p>
            <a:pPr marL="914400" lvl="1" indent="-228600" rtl="0">
              <a:spcBef>
                <a:spcPts val="0"/>
              </a:spcBef>
            </a:pPr>
            <a:r>
              <a:rPr lang="en" b="1"/>
              <a:t>Conservative movement attracted many different groups of people</a:t>
            </a:r>
          </a:p>
          <a:p>
            <a:pPr marL="914400" lvl="1" indent="-228600" rtl="0">
              <a:spcBef>
                <a:spcPts val="0"/>
              </a:spcBef>
            </a:pPr>
            <a:r>
              <a:rPr lang="en" b="1"/>
              <a:t>Jimmy carter</a:t>
            </a:r>
          </a:p>
          <a:p>
            <a:pPr marL="457200" lvl="0" indent="-228600" rtl="0">
              <a:spcBef>
                <a:spcPts val="0"/>
              </a:spcBef>
            </a:pPr>
            <a:r>
              <a:rPr lang="en" b="1"/>
              <a:t>Iran-Contra  Scandal (1985-1987)</a:t>
            </a:r>
          </a:p>
          <a:p>
            <a:pPr marL="914400" lvl="1" indent="-228600" rtl="0">
              <a:spcBef>
                <a:spcPts val="0"/>
              </a:spcBef>
            </a:pPr>
            <a:r>
              <a:rPr lang="en" b="1"/>
              <a:t>Oliver North</a:t>
            </a:r>
          </a:p>
          <a:p>
            <a:pPr marL="914400" lvl="1" indent="-228600" rtl="0">
              <a:spcBef>
                <a:spcPts val="0"/>
              </a:spcBef>
            </a:pPr>
            <a:r>
              <a:rPr lang="en" b="1"/>
              <a:t>Secretive aid to anti-communist  nations (contras)</a:t>
            </a:r>
          </a:p>
          <a:p>
            <a:pPr marL="457200" lvl="0" indent="-228600" rtl="0">
              <a:spcBef>
                <a:spcPts val="0"/>
              </a:spcBef>
            </a:pPr>
            <a:r>
              <a:rPr lang="en" b="1"/>
              <a:t>George H.W. Bush elected president</a:t>
            </a:r>
          </a:p>
          <a:p>
            <a:pPr marL="914400" lvl="1" indent="-228600" rtl="0">
              <a:spcBef>
                <a:spcPts val="0"/>
              </a:spcBef>
            </a:pPr>
            <a:r>
              <a:rPr lang="en" b="1"/>
              <a:t>Defeated Democrat Michael Dukakis</a:t>
            </a:r>
          </a:p>
          <a:p>
            <a:pPr marL="914400" lvl="1" indent="-228600" rtl="0">
              <a:spcBef>
                <a:spcPts val="0"/>
              </a:spcBef>
              <a:buClr>
                <a:srgbClr val="434343"/>
              </a:buClr>
            </a:pPr>
            <a:r>
              <a:rPr lang="en" b="1">
                <a:solidFill>
                  <a:srgbClr val="434343"/>
                </a:solidFill>
                <a:latin typeface="Calibri"/>
                <a:ea typeface="Calibri"/>
                <a:cs typeface="Calibri"/>
                <a:sym typeface="Calibri"/>
              </a:rPr>
              <a:t>capitalized on a good economy, a stable international stage, and on Reagan's popularity</a:t>
            </a:r>
          </a:p>
        </p:txBody>
      </p:sp>
      <p:pic>
        <p:nvPicPr>
          <p:cNvPr id="82" name="Shape 82"/>
          <p:cNvPicPr preferRelativeResize="0"/>
          <p:nvPr/>
        </p:nvPicPr>
        <p:blipFill>
          <a:blip r:embed="rId3">
            <a:alphaModFix/>
          </a:blip>
          <a:stretch>
            <a:fillRect/>
          </a:stretch>
        </p:blipFill>
        <p:spPr>
          <a:xfrm>
            <a:off x="6419774" y="817575"/>
            <a:ext cx="2412525" cy="1880550"/>
          </a:xfrm>
          <a:prstGeom prst="rect">
            <a:avLst/>
          </a:prstGeom>
          <a:noFill/>
          <a:ln>
            <a:noFill/>
          </a:ln>
        </p:spPr>
      </p:pic>
      <p:pic>
        <p:nvPicPr>
          <p:cNvPr id="83" name="Shape 83"/>
          <p:cNvPicPr preferRelativeResize="0"/>
          <p:nvPr/>
        </p:nvPicPr>
        <p:blipFill>
          <a:blip r:embed="rId4">
            <a:alphaModFix/>
          </a:blip>
          <a:stretch>
            <a:fillRect/>
          </a:stretch>
        </p:blipFill>
        <p:spPr>
          <a:xfrm>
            <a:off x="5834700" y="2797000"/>
            <a:ext cx="2997599" cy="21273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94075" y="0"/>
            <a:ext cx="8520600" cy="572700"/>
          </a:xfrm>
          <a:prstGeom prst="rect">
            <a:avLst/>
          </a:prstGeom>
        </p:spPr>
        <p:txBody>
          <a:bodyPr lIns="91425" tIns="91425" rIns="91425" bIns="91425" anchor="t" anchorCtr="0">
            <a:noAutofit/>
          </a:bodyPr>
          <a:lstStyle/>
          <a:p>
            <a:pPr lvl="0">
              <a:spcBef>
                <a:spcPts val="0"/>
              </a:spcBef>
              <a:buNone/>
            </a:pPr>
            <a:r>
              <a:rPr lang="en"/>
              <a:t>1990s</a:t>
            </a:r>
          </a:p>
        </p:txBody>
      </p:sp>
      <p:sp>
        <p:nvSpPr>
          <p:cNvPr id="89" name="Shape 89"/>
          <p:cNvSpPr txBox="1">
            <a:spLocks noGrp="1"/>
          </p:cNvSpPr>
          <p:nvPr>
            <p:ph type="body" idx="1"/>
          </p:nvPr>
        </p:nvSpPr>
        <p:spPr>
          <a:xfrm>
            <a:off x="311700" y="478600"/>
            <a:ext cx="8520600" cy="3416400"/>
          </a:xfrm>
          <a:prstGeom prst="rect">
            <a:avLst/>
          </a:prstGeom>
        </p:spPr>
        <p:txBody>
          <a:bodyPr lIns="91425" tIns="91425" rIns="91425" bIns="91425" anchor="t" anchorCtr="0">
            <a:noAutofit/>
          </a:bodyPr>
          <a:lstStyle/>
          <a:p>
            <a:pPr marL="457200" lvl="0" indent="-304800" rtl="0">
              <a:spcBef>
                <a:spcPts val="0"/>
              </a:spcBef>
              <a:buSzPct val="100000"/>
            </a:pPr>
            <a:r>
              <a:rPr lang="en" sz="1200"/>
              <a:t>Bill Clinton, the failed Arkansas governor, adopted centrist policiesto get the Democratic nomination</a:t>
            </a:r>
          </a:p>
          <a:p>
            <a:pPr marL="914400" lvl="1" indent="-304800" rtl="0">
              <a:spcBef>
                <a:spcPts val="0"/>
              </a:spcBef>
              <a:buSzPct val="100000"/>
            </a:pPr>
            <a:r>
              <a:rPr lang="en" sz="1200"/>
              <a:t>“American Renewal”</a:t>
            </a:r>
          </a:p>
          <a:p>
            <a:pPr marL="914400" lvl="1" indent="-304800" rtl="0">
              <a:spcBef>
                <a:spcPts val="0"/>
              </a:spcBef>
              <a:buSzPct val="100000"/>
            </a:pPr>
            <a:r>
              <a:rPr lang="en" sz="1200"/>
              <a:t>“New Democrat”</a:t>
            </a:r>
          </a:p>
          <a:p>
            <a:pPr marL="457200" marR="0" lvl="0" indent="-304800" algn="l" rtl="0">
              <a:lnSpc>
                <a:spcPct val="115000"/>
              </a:lnSpc>
              <a:spcBef>
                <a:spcPts val="0"/>
              </a:spcBef>
              <a:spcAft>
                <a:spcPts val="1600"/>
              </a:spcAft>
              <a:buClr>
                <a:schemeClr val="accent3"/>
              </a:buClr>
              <a:buSzPct val="100000"/>
              <a:buFont typeface="Proxima Nova"/>
            </a:pPr>
            <a:r>
              <a:rPr lang="en" sz="1200"/>
              <a:t>Republicans gained control of both Houses of Congress </a:t>
            </a:r>
          </a:p>
          <a:p>
            <a:pPr marL="914400" lvl="1" indent="-304800" rtl="0">
              <a:spcBef>
                <a:spcPts val="0"/>
              </a:spcBef>
              <a:buSzPct val="100000"/>
            </a:pPr>
            <a:r>
              <a:rPr lang="en" sz="1200"/>
              <a:t>  Newt Gingrich </a:t>
            </a:r>
          </a:p>
          <a:p>
            <a:pPr marL="457200" lvl="0" indent="-304800" rtl="0">
              <a:spcBef>
                <a:spcPts val="0"/>
              </a:spcBef>
              <a:buSzPct val="100000"/>
            </a:pPr>
            <a:r>
              <a:rPr lang="en" sz="1200"/>
              <a:t>Welfare Reform Act </a:t>
            </a:r>
          </a:p>
          <a:p>
            <a:pPr marL="914400" lvl="1" indent="-304800" rtl="0">
              <a:spcBef>
                <a:spcPts val="0"/>
              </a:spcBef>
              <a:buSzPct val="100000"/>
            </a:pPr>
            <a:r>
              <a:rPr lang="en" sz="1200"/>
              <a:t>Contract With America</a:t>
            </a:r>
          </a:p>
          <a:p>
            <a:pPr marL="914400" lvl="1" indent="-304800" rtl="0">
              <a:spcBef>
                <a:spcPts val="0"/>
              </a:spcBef>
              <a:buSzPct val="100000"/>
            </a:pPr>
            <a:r>
              <a:rPr lang="en" sz="1200"/>
              <a:t>Republicans proposed a reform on Welfare. Clinton embraced this reform and proclaimed, “an end to welfare as we know it”</a:t>
            </a:r>
          </a:p>
          <a:p>
            <a:pPr marL="457200" lvl="0" indent="-304800" rtl="0">
              <a:spcBef>
                <a:spcPts val="0"/>
              </a:spcBef>
              <a:buSzPct val="100000"/>
            </a:pPr>
            <a:r>
              <a:rPr lang="en" sz="1200"/>
              <a:t>Impeached</a:t>
            </a:r>
          </a:p>
        </p:txBody>
      </p:sp>
      <p:pic>
        <p:nvPicPr>
          <p:cNvPr id="90" name="Shape 90"/>
          <p:cNvPicPr preferRelativeResize="0"/>
          <p:nvPr/>
        </p:nvPicPr>
        <p:blipFill>
          <a:blip r:embed="rId3">
            <a:alphaModFix/>
          </a:blip>
          <a:stretch>
            <a:fillRect/>
          </a:stretch>
        </p:blipFill>
        <p:spPr>
          <a:xfrm>
            <a:off x="6561521" y="2498575"/>
            <a:ext cx="1633450" cy="2353850"/>
          </a:xfrm>
          <a:prstGeom prst="rect">
            <a:avLst/>
          </a:prstGeom>
          <a:noFill/>
          <a:ln>
            <a:noFill/>
          </a:ln>
        </p:spPr>
      </p:pic>
      <p:pic>
        <p:nvPicPr>
          <p:cNvPr id="91" name="Shape 91"/>
          <p:cNvPicPr preferRelativeResize="0"/>
          <p:nvPr/>
        </p:nvPicPr>
        <p:blipFill>
          <a:blip r:embed="rId4">
            <a:alphaModFix/>
          </a:blip>
          <a:stretch>
            <a:fillRect/>
          </a:stretch>
        </p:blipFill>
        <p:spPr>
          <a:xfrm>
            <a:off x="401837" y="2818250"/>
            <a:ext cx="2657475" cy="1714500"/>
          </a:xfrm>
          <a:prstGeom prst="rect">
            <a:avLst/>
          </a:prstGeom>
          <a:noFill/>
          <a:ln>
            <a:noFill/>
          </a:ln>
        </p:spPr>
      </p:pic>
      <p:pic>
        <p:nvPicPr>
          <p:cNvPr id="92" name="Shape 92"/>
          <p:cNvPicPr preferRelativeResize="0"/>
          <p:nvPr/>
        </p:nvPicPr>
        <p:blipFill>
          <a:blip r:embed="rId5">
            <a:alphaModFix/>
          </a:blip>
          <a:stretch>
            <a:fillRect/>
          </a:stretch>
        </p:blipFill>
        <p:spPr>
          <a:xfrm>
            <a:off x="3876975" y="2394975"/>
            <a:ext cx="1866900" cy="24574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7675" y="108950"/>
            <a:ext cx="8520600" cy="572700"/>
          </a:xfrm>
          <a:prstGeom prst="rect">
            <a:avLst/>
          </a:prstGeom>
        </p:spPr>
        <p:txBody>
          <a:bodyPr lIns="91425" tIns="91425" rIns="91425" bIns="91425" anchor="t" anchorCtr="0">
            <a:noAutofit/>
          </a:bodyPr>
          <a:lstStyle/>
          <a:p>
            <a:pPr lvl="0">
              <a:spcBef>
                <a:spcPts val="0"/>
              </a:spcBef>
              <a:buNone/>
            </a:pPr>
            <a:r>
              <a:rPr lang="en"/>
              <a:t>2000s</a:t>
            </a:r>
          </a:p>
        </p:txBody>
      </p:sp>
      <p:pic>
        <p:nvPicPr>
          <p:cNvPr id="98" name="Shape 98"/>
          <p:cNvPicPr preferRelativeResize="0"/>
          <p:nvPr/>
        </p:nvPicPr>
        <p:blipFill>
          <a:blip r:embed="rId3">
            <a:alphaModFix/>
          </a:blip>
          <a:stretch>
            <a:fillRect/>
          </a:stretch>
        </p:blipFill>
        <p:spPr>
          <a:xfrm>
            <a:off x="6670849" y="3477925"/>
            <a:ext cx="2046375" cy="1473424"/>
          </a:xfrm>
          <a:prstGeom prst="rect">
            <a:avLst/>
          </a:prstGeom>
          <a:noFill/>
          <a:ln>
            <a:noFill/>
          </a:ln>
        </p:spPr>
      </p:pic>
      <p:pic>
        <p:nvPicPr>
          <p:cNvPr id="99" name="Shape 99"/>
          <p:cNvPicPr preferRelativeResize="0"/>
          <p:nvPr/>
        </p:nvPicPr>
        <p:blipFill>
          <a:blip r:embed="rId4">
            <a:alphaModFix/>
          </a:blip>
          <a:stretch>
            <a:fillRect/>
          </a:stretch>
        </p:blipFill>
        <p:spPr>
          <a:xfrm>
            <a:off x="5971999" y="376425"/>
            <a:ext cx="1857500" cy="1428849"/>
          </a:xfrm>
          <a:prstGeom prst="rect">
            <a:avLst/>
          </a:prstGeom>
          <a:noFill/>
          <a:ln>
            <a:noFill/>
          </a:ln>
        </p:spPr>
      </p:pic>
      <p:sp>
        <p:nvSpPr>
          <p:cNvPr id="100" name="Shape 100"/>
          <p:cNvSpPr txBox="1"/>
          <p:nvPr/>
        </p:nvSpPr>
        <p:spPr>
          <a:xfrm>
            <a:off x="265025" y="722237"/>
            <a:ext cx="5349000" cy="354600"/>
          </a:xfrm>
          <a:prstGeom prst="rect">
            <a:avLst/>
          </a:prstGeom>
          <a:noFill/>
          <a:ln>
            <a:noFill/>
          </a:ln>
        </p:spPr>
        <p:txBody>
          <a:bodyPr lIns="91425" tIns="91425" rIns="91425" bIns="91425" anchor="t" anchorCtr="0">
            <a:noAutofit/>
          </a:bodyPr>
          <a:lstStyle/>
          <a:p>
            <a:pPr marL="457200" lvl="0" indent="-342900" rtl="0">
              <a:spcBef>
                <a:spcPts val="0"/>
              </a:spcBef>
              <a:spcAft>
                <a:spcPts val="1600"/>
              </a:spcAft>
              <a:buClr>
                <a:schemeClr val="accent3"/>
              </a:buClr>
              <a:buSzPct val="100000"/>
              <a:buFont typeface="Proxima Nova"/>
              <a:buChar char="●"/>
            </a:pPr>
            <a:r>
              <a:rPr lang="en" sz="1800">
                <a:solidFill>
                  <a:schemeClr val="accent3"/>
                </a:solidFill>
                <a:latin typeface="Proxima Nova"/>
                <a:ea typeface="Proxima Nova"/>
                <a:cs typeface="Proxima Nova"/>
                <a:sym typeface="Proxima Nova"/>
              </a:rPr>
              <a:t>George W. Bush wins presidency in contested election (2000)</a:t>
            </a:r>
          </a:p>
          <a:p>
            <a:pPr marL="914400" lvl="1" indent="-228600" rtl="0">
              <a:spcBef>
                <a:spcPts val="0"/>
              </a:spcBef>
              <a:spcAft>
                <a:spcPts val="1600"/>
              </a:spcAft>
              <a:buClr>
                <a:schemeClr val="accent3"/>
              </a:buClr>
              <a:buFont typeface="Proxima Nova"/>
              <a:buChar char="○"/>
            </a:pPr>
            <a:r>
              <a:rPr lang="en">
                <a:solidFill>
                  <a:schemeClr val="accent3"/>
                </a:solidFill>
                <a:latin typeface="Proxima Nova"/>
                <a:ea typeface="Proxima Nova"/>
                <a:cs typeface="Proxima Nova"/>
                <a:sym typeface="Proxima Nova"/>
              </a:rPr>
              <a:t>Elected after a very close and controversial election</a:t>
            </a:r>
          </a:p>
          <a:p>
            <a:pPr marL="914400" lvl="1" indent="-228600" rtl="0">
              <a:spcBef>
                <a:spcPts val="0"/>
              </a:spcBef>
              <a:spcAft>
                <a:spcPts val="1600"/>
              </a:spcAft>
              <a:buClr>
                <a:schemeClr val="accent3"/>
              </a:buClr>
              <a:buFont typeface="Proxima Nova"/>
              <a:buChar char="○"/>
            </a:pPr>
            <a:r>
              <a:rPr lang="en">
                <a:solidFill>
                  <a:schemeClr val="accent3"/>
                </a:solidFill>
                <a:latin typeface="Proxima Nova"/>
                <a:ea typeface="Proxima Nova"/>
                <a:cs typeface="Proxima Nova"/>
                <a:sym typeface="Proxima Nova"/>
              </a:rPr>
              <a:t>Eight months into his administration the September 11, 2001 terror attacks occurred </a:t>
            </a:r>
          </a:p>
        </p:txBody>
      </p:sp>
      <p:sp>
        <p:nvSpPr>
          <p:cNvPr id="101" name="Shape 101"/>
          <p:cNvSpPr txBox="1"/>
          <p:nvPr/>
        </p:nvSpPr>
        <p:spPr>
          <a:xfrm>
            <a:off x="265025" y="2255000"/>
            <a:ext cx="6025800" cy="438600"/>
          </a:xfrm>
          <a:prstGeom prst="rect">
            <a:avLst/>
          </a:prstGeom>
          <a:noFill/>
          <a:ln>
            <a:noFill/>
          </a:ln>
        </p:spPr>
        <p:txBody>
          <a:bodyPr lIns="91425" tIns="91425" rIns="91425" bIns="91425" anchor="t" anchorCtr="0">
            <a:noAutofit/>
          </a:bodyPr>
          <a:lstStyle/>
          <a:p>
            <a:pPr marL="457200" lvl="0" indent="-342900" rtl="0">
              <a:spcBef>
                <a:spcPts val="0"/>
              </a:spcBef>
              <a:spcAft>
                <a:spcPts val="1600"/>
              </a:spcAft>
              <a:buClr>
                <a:schemeClr val="accent3"/>
              </a:buClr>
              <a:buSzPct val="100000"/>
              <a:buFont typeface="Proxima Nova"/>
              <a:buChar char="●"/>
            </a:pPr>
            <a:r>
              <a:rPr lang="en" sz="1800">
                <a:solidFill>
                  <a:schemeClr val="accent3"/>
                </a:solidFill>
                <a:latin typeface="Proxima Nova"/>
                <a:ea typeface="Proxima Nova"/>
                <a:cs typeface="Proxima Nova"/>
                <a:sym typeface="Proxima Nova"/>
              </a:rPr>
              <a:t>USA PATRIOT Act (2002)</a:t>
            </a:r>
          </a:p>
          <a:p>
            <a:pPr marL="914400" lvl="1" indent="-228600" rtl="0">
              <a:spcBef>
                <a:spcPts val="0"/>
              </a:spcBef>
              <a:spcAft>
                <a:spcPts val="1600"/>
              </a:spcAft>
              <a:buClr>
                <a:schemeClr val="accent3"/>
              </a:buClr>
              <a:buFont typeface="Proxima Nova"/>
              <a:buChar char="○"/>
            </a:pPr>
            <a:r>
              <a:rPr lang="en">
                <a:solidFill>
                  <a:schemeClr val="accent3"/>
                </a:solidFill>
                <a:latin typeface="Proxima Nova"/>
                <a:ea typeface="Proxima Nova"/>
                <a:cs typeface="Proxima Nova"/>
                <a:sym typeface="Proxima Nova"/>
              </a:rPr>
              <a:t>Uniting and Strengthening America by Providing Appropriate Tools Required to Intercept and Obstruct Terrorism Act of 2001  </a:t>
            </a:r>
          </a:p>
          <a:p>
            <a:pPr marL="914400" lvl="1" indent="-228600" rtl="0">
              <a:spcBef>
                <a:spcPts val="0"/>
              </a:spcBef>
              <a:spcAft>
                <a:spcPts val="1600"/>
              </a:spcAft>
              <a:buClr>
                <a:schemeClr val="accent3"/>
              </a:buClr>
              <a:buFont typeface="Proxima Nova"/>
              <a:buChar char="○"/>
            </a:pPr>
            <a:r>
              <a:rPr lang="en">
                <a:solidFill>
                  <a:schemeClr val="accent3"/>
                </a:solidFill>
                <a:latin typeface="Proxima Nova"/>
                <a:ea typeface="Proxima Nova"/>
                <a:cs typeface="Proxima Nova"/>
                <a:sym typeface="Proxima Nova"/>
              </a:rPr>
              <a:t>Expanded use of National Security Letters </a:t>
            </a:r>
          </a:p>
        </p:txBody>
      </p:sp>
      <p:sp>
        <p:nvSpPr>
          <p:cNvPr id="102" name="Shape 102"/>
          <p:cNvSpPr txBox="1"/>
          <p:nvPr/>
        </p:nvSpPr>
        <p:spPr>
          <a:xfrm>
            <a:off x="265025" y="3439575"/>
            <a:ext cx="6553200" cy="1288200"/>
          </a:xfrm>
          <a:prstGeom prst="rect">
            <a:avLst/>
          </a:prstGeom>
          <a:noFill/>
          <a:ln>
            <a:noFill/>
          </a:ln>
        </p:spPr>
        <p:txBody>
          <a:bodyPr lIns="91425" tIns="91425" rIns="91425" bIns="91425" anchor="t" anchorCtr="0">
            <a:noAutofit/>
          </a:bodyPr>
          <a:lstStyle/>
          <a:p>
            <a:pPr marL="457200" lvl="0" indent="-342900" rtl="0">
              <a:spcBef>
                <a:spcPts val="0"/>
              </a:spcBef>
              <a:spcAft>
                <a:spcPts val="1600"/>
              </a:spcAft>
              <a:buClr>
                <a:schemeClr val="accent3"/>
              </a:buClr>
              <a:buSzPct val="100000"/>
              <a:buFont typeface="Proxima Nova"/>
              <a:buChar char="●"/>
            </a:pPr>
            <a:r>
              <a:rPr lang="en" sz="1800">
                <a:solidFill>
                  <a:schemeClr val="accent3"/>
                </a:solidFill>
                <a:latin typeface="Proxima Nova"/>
                <a:ea typeface="Proxima Nova"/>
                <a:cs typeface="Proxima Nova"/>
                <a:sym typeface="Proxima Nova"/>
              </a:rPr>
              <a:t>Barack Obama elected first African American president (2008)</a:t>
            </a:r>
          </a:p>
          <a:p>
            <a:pPr marL="914400" lvl="1" indent="-228600" rtl="0">
              <a:spcBef>
                <a:spcPts val="0"/>
              </a:spcBef>
              <a:spcAft>
                <a:spcPts val="1600"/>
              </a:spcAft>
              <a:buClr>
                <a:schemeClr val="accent3"/>
              </a:buClr>
              <a:buFont typeface="Proxima Nova"/>
              <a:buChar char="○"/>
            </a:pPr>
            <a:r>
              <a:rPr lang="en">
                <a:solidFill>
                  <a:schemeClr val="accent3"/>
                </a:solidFill>
                <a:latin typeface="Proxima Nova"/>
                <a:ea typeface="Proxima Nova"/>
                <a:cs typeface="Proxima Nova"/>
                <a:sym typeface="Proxima Nova"/>
              </a:rPr>
              <a:t>Signed the PATRIOT Sunsets Extension Act of 2011</a:t>
            </a:r>
          </a:p>
          <a:p>
            <a:pPr marL="914400" lvl="1" indent="-228600" rtl="0">
              <a:spcBef>
                <a:spcPts val="0"/>
              </a:spcBef>
              <a:spcAft>
                <a:spcPts val="1600"/>
              </a:spcAft>
              <a:buClr>
                <a:schemeClr val="accent3"/>
              </a:buClr>
              <a:buFont typeface="Proxima Nova"/>
              <a:buChar char="○"/>
            </a:pPr>
            <a:r>
              <a:rPr lang="en">
                <a:solidFill>
                  <a:schemeClr val="accent3"/>
                </a:solidFill>
                <a:latin typeface="Proxima Nova"/>
                <a:ea typeface="Proxima Nova"/>
                <a:cs typeface="Proxima Nova"/>
                <a:sym typeface="Proxima Nova"/>
              </a:rPr>
              <a:t>Osama Bin Laden is killed under Obama Administration </a:t>
            </a:r>
          </a:p>
        </p:txBody>
      </p:sp>
      <p:pic>
        <p:nvPicPr>
          <p:cNvPr id="103" name="Shape 103"/>
          <p:cNvPicPr preferRelativeResize="0"/>
          <p:nvPr/>
        </p:nvPicPr>
        <p:blipFill>
          <a:blip r:embed="rId5">
            <a:alphaModFix/>
          </a:blip>
          <a:stretch>
            <a:fillRect/>
          </a:stretch>
        </p:blipFill>
        <p:spPr>
          <a:xfrm>
            <a:off x="6369149" y="2003873"/>
            <a:ext cx="2198199" cy="123710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Trends of 2000</a:t>
            </a:r>
          </a:p>
        </p:txBody>
      </p:sp>
      <p:sp>
        <p:nvSpPr>
          <p:cNvPr id="109" name="Shape 109"/>
          <p:cNvSpPr txBox="1">
            <a:spLocks noGrp="1"/>
          </p:cNvSpPr>
          <p:nvPr>
            <p:ph type="body" idx="1"/>
          </p:nvPr>
        </p:nvSpPr>
        <p:spPr>
          <a:xfrm>
            <a:off x="311700" y="575250"/>
            <a:ext cx="8520600" cy="3993600"/>
          </a:xfrm>
          <a:prstGeom prst="rect">
            <a:avLst/>
          </a:prstGeom>
        </p:spPr>
        <p:txBody>
          <a:bodyPr lIns="91425" tIns="91425" rIns="91425" bIns="91425" anchor="t" anchorCtr="0">
            <a:noAutofit/>
          </a:bodyPr>
          <a:lstStyle/>
          <a:p>
            <a:pPr lvl="0" rtl="0">
              <a:spcBef>
                <a:spcPts val="0"/>
              </a:spcBef>
              <a:buNone/>
            </a:pPr>
            <a:endParaRPr b="1" u="sng"/>
          </a:p>
          <a:p>
            <a:pPr marL="457200" lvl="0" indent="-228600" rtl="0">
              <a:spcBef>
                <a:spcPts val="0"/>
              </a:spcBef>
            </a:pPr>
            <a:r>
              <a:rPr lang="en"/>
              <a:t>Caution and Paranoia</a:t>
            </a:r>
          </a:p>
          <a:p>
            <a:pPr marL="914400" lvl="1" indent="-228600" rtl="0">
              <a:spcBef>
                <a:spcPts val="0"/>
              </a:spcBef>
            </a:pPr>
            <a:r>
              <a:rPr lang="en"/>
              <a:t> Protecting United States citizens from further terrorists attacks</a:t>
            </a:r>
          </a:p>
          <a:p>
            <a:pPr lvl="0" rtl="0">
              <a:spcBef>
                <a:spcPts val="0"/>
              </a:spcBef>
              <a:buNone/>
            </a:pPr>
            <a:endParaRPr/>
          </a:p>
          <a:p>
            <a:pPr lvl="0" rtl="0">
              <a:spcBef>
                <a:spcPts val="0"/>
              </a:spcBef>
              <a:buNone/>
            </a:pPr>
            <a:r>
              <a:rPr lang="en" u="sng"/>
              <a:t>Outcome:</a:t>
            </a:r>
            <a:r>
              <a:rPr lang="en"/>
              <a:t> Some felt that the procedures carried out to ensure safety violated their constitutional rights.</a:t>
            </a:r>
          </a:p>
          <a:p>
            <a:pPr lvl="0">
              <a:spcBef>
                <a:spcPts val="0"/>
              </a:spcBef>
              <a:buNone/>
            </a:pPr>
            <a:endParaRPr/>
          </a:p>
        </p:txBody>
      </p:sp>
      <p:pic>
        <p:nvPicPr>
          <p:cNvPr id="110" name="Shape 110"/>
          <p:cNvPicPr preferRelativeResize="0"/>
          <p:nvPr/>
        </p:nvPicPr>
        <p:blipFill>
          <a:blip r:embed="rId3">
            <a:alphaModFix/>
          </a:blip>
          <a:stretch>
            <a:fillRect/>
          </a:stretch>
        </p:blipFill>
        <p:spPr>
          <a:xfrm>
            <a:off x="6425200" y="375250"/>
            <a:ext cx="2468625" cy="1915650"/>
          </a:xfrm>
          <a:prstGeom prst="rect">
            <a:avLst/>
          </a:prstGeom>
          <a:noFill/>
          <a:ln>
            <a:noFill/>
          </a:ln>
        </p:spPr>
      </p:pic>
      <p:pic>
        <p:nvPicPr>
          <p:cNvPr id="111" name="Shape 111"/>
          <p:cNvPicPr preferRelativeResize="0"/>
          <p:nvPr/>
        </p:nvPicPr>
        <p:blipFill>
          <a:blip r:embed="rId4">
            <a:alphaModFix/>
          </a:blip>
          <a:stretch>
            <a:fillRect/>
          </a:stretch>
        </p:blipFill>
        <p:spPr>
          <a:xfrm>
            <a:off x="2542725" y="2853262"/>
            <a:ext cx="2591950" cy="2159950"/>
          </a:xfrm>
          <a:prstGeom prst="rect">
            <a:avLst/>
          </a:prstGeom>
          <a:noFill/>
          <a:ln>
            <a:noFill/>
          </a:ln>
        </p:spPr>
      </p:pic>
      <p:pic>
        <p:nvPicPr>
          <p:cNvPr id="112" name="Shape 112"/>
          <p:cNvPicPr preferRelativeResize="0"/>
          <p:nvPr/>
        </p:nvPicPr>
        <p:blipFill>
          <a:blip r:embed="rId5">
            <a:alphaModFix/>
          </a:blip>
          <a:stretch>
            <a:fillRect/>
          </a:stretch>
        </p:blipFill>
        <p:spPr>
          <a:xfrm>
            <a:off x="5689375" y="2749325"/>
            <a:ext cx="2205924" cy="22059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2010s</a:t>
            </a:r>
          </a:p>
        </p:txBody>
      </p:sp>
      <p:sp>
        <p:nvSpPr>
          <p:cNvPr id="118" name="Shape 118"/>
          <p:cNvSpPr txBox="1">
            <a:spLocks noGrp="1"/>
          </p:cNvSpPr>
          <p:nvPr>
            <p:ph type="body" idx="1"/>
          </p:nvPr>
        </p:nvSpPr>
        <p:spPr>
          <a:xfrm>
            <a:off x="231600" y="1017725"/>
            <a:ext cx="8680800" cy="1383300"/>
          </a:xfrm>
          <a:prstGeom prst="rect">
            <a:avLst/>
          </a:prstGeom>
        </p:spPr>
        <p:txBody>
          <a:bodyPr lIns="91425" tIns="91425" rIns="91425" bIns="91425" anchor="t" anchorCtr="0">
            <a:noAutofit/>
          </a:bodyPr>
          <a:lstStyle/>
          <a:p>
            <a:pPr lvl="0" rtl="0">
              <a:spcBef>
                <a:spcPts val="0"/>
              </a:spcBef>
              <a:buNone/>
            </a:pPr>
            <a:r>
              <a:rPr lang="en" u="sng">
                <a:solidFill>
                  <a:schemeClr val="dk1"/>
                </a:solidFill>
              </a:rPr>
              <a:t>2010</a:t>
            </a:r>
            <a:r>
              <a:rPr lang="en"/>
              <a:t> - The Patient Protection and Affordable Care Act: Introduced a comprehensive system of mandated health insurance, intended to expand health care coverage to 32 million uninsured Americans and paid through by a Medicare Payroll tax expansion and other new taxes.</a:t>
            </a:r>
          </a:p>
          <a:p>
            <a:pPr lvl="0">
              <a:spcBef>
                <a:spcPts val="0"/>
              </a:spcBef>
              <a:buNone/>
            </a:pPr>
            <a:endParaRPr/>
          </a:p>
        </p:txBody>
      </p:sp>
      <p:pic>
        <p:nvPicPr>
          <p:cNvPr id="119" name="Shape 119"/>
          <p:cNvPicPr preferRelativeResize="0"/>
          <p:nvPr/>
        </p:nvPicPr>
        <p:blipFill>
          <a:blip r:embed="rId3">
            <a:alphaModFix/>
          </a:blip>
          <a:stretch>
            <a:fillRect/>
          </a:stretch>
        </p:blipFill>
        <p:spPr>
          <a:xfrm>
            <a:off x="6696274" y="2645150"/>
            <a:ext cx="2298700" cy="1755150"/>
          </a:xfrm>
          <a:prstGeom prst="rect">
            <a:avLst/>
          </a:prstGeom>
          <a:noFill/>
          <a:ln>
            <a:noFill/>
          </a:ln>
        </p:spPr>
      </p:pic>
      <p:sp>
        <p:nvSpPr>
          <p:cNvPr id="120" name="Shape 120"/>
          <p:cNvSpPr txBox="1"/>
          <p:nvPr/>
        </p:nvSpPr>
        <p:spPr>
          <a:xfrm>
            <a:off x="231600" y="3151362"/>
            <a:ext cx="4625700" cy="20481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u="sng">
                <a:solidFill>
                  <a:schemeClr val="dk1"/>
                </a:solidFill>
                <a:latin typeface="Proxima Nova"/>
                <a:ea typeface="Proxima Nova"/>
                <a:cs typeface="Proxima Nova"/>
                <a:sym typeface="Proxima Nova"/>
              </a:rPr>
              <a:t>2012</a:t>
            </a:r>
            <a:r>
              <a:rPr lang="en" sz="1800">
                <a:solidFill>
                  <a:schemeClr val="dk1"/>
                </a:solidFill>
                <a:latin typeface="Proxima Nova"/>
                <a:ea typeface="Proxima Nova"/>
                <a:cs typeface="Proxima Nova"/>
                <a:sym typeface="Proxima Nova"/>
              </a:rPr>
              <a:t> </a:t>
            </a:r>
            <a:r>
              <a:rPr lang="en" sz="1800">
                <a:solidFill>
                  <a:schemeClr val="accent3"/>
                </a:solidFill>
                <a:latin typeface="Proxima Nova"/>
                <a:ea typeface="Proxima Nova"/>
                <a:cs typeface="Proxima Nova"/>
                <a:sym typeface="Proxima Nova"/>
              </a:rPr>
              <a:t>- President Barack Obama narrowly wins re-election, aided by a well-executed turnout effort and support of minority voters, overcoming doubts about the performance of the economy.</a:t>
            </a:r>
          </a:p>
        </p:txBody>
      </p:sp>
      <p:sp>
        <p:nvSpPr>
          <p:cNvPr id="121" name="Shape 121"/>
          <p:cNvSpPr txBox="1"/>
          <p:nvPr/>
        </p:nvSpPr>
        <p:spPr>
          <a:xfrm>
            <a:off x="168325" y="2401025"/>
            <a:ext cx="4625700" cy="9567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u="sng">
                <a:solidFill>
                  <a:schemeClr val="dk1"/>
                </a:solidFill>
                <a:latin typeface="Proxima Nova"/>
                <a:ea typeface="Proxima Nova"/>
                <a:cs typeface="Proxima Nova"/>
                <a:sym typeface="Proxima Nova"/>
              </a:rPr>
              <a:t>2010</a:t>
            </a:r>
            <a:r>
              <a:rPr lang="en" sz="1800">
                <a:solidFill>
                  <a:schemeClr val="accent3"/>
                </a:solidFill>
                <a:latin typeface="Proxima Nova"/>
                <a:ea typeface="Proxima Nova"/>
                <a:cs typeface="Proxima Nova"/>
                <a:sym typeface="Proxima Nova"/>
              </a:rPr>
              <a:t> - Resurgence of the conservative movement in the Tea Party</a:t>
            </a:r>
          </a:p>
        </p:txBody>
      </p:sp>
      <p:pic>
        <p:nvPicPr>
          <p:cNvPr id="122" name="Shape 122"/>
          <p:cNvPicPr preferRelativeResize="0"/>
          <p:nvPr/>
        </p:nvPicPr>
        <p:blipFill>
          <a:blip r:embed="rId4">
            <a:alphaModFix/>
          </a:blip>
          <a:stretch>
            <a:fillRect/>
          </a:stretch>
        </p:blipFill>
        <p:spPr>
          <a:xfrm>
            <a:off x="4393325" y="2192075"/>
            <a:ext cx="2090250" cy="1085325"/>
          </a:xfrm>
          <a:prstGeom prst="rect">
            <a:avLst/>
          </a:prstGeom>
          <a:noFill/>
          <a:ln>
            <a:noFill/>
          </a:ln>
        </p:spPr>
      </p:pic>
      <p:pic>
        <p:nvPicPr>
          <p:cNvPr id="123" name="Shape 123"/>
          <p:cNvPicPr preferRelativeResize="0"/>
          <p:nvPr/>
        </p:nvPicPr>
        <p:blipFill>
          <a:blip r:embed="rId5">
            <a:alphaModFix/>
          </a:blip>
          <a:stretch>
            <a:fillRect/>
          </a:stretch>
        </p:blipFill>
        <p:spPr>
          <a:xfrm>
            <a:off x="4947724" y="3521024"/>
            <a:ext cx="1308825" cy="13087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l="6224" t="3864" r="7568"/>
          <a:stretch/>
        </p:blipFill>
        <p:spPr>
          <a:xfrm>
            <a:off x="947137" y="297899"/>
            <a:ext cx="7249724" cy="45477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Words>
  <Application>Microsoft Office PowerPoint</Application>
  <PresentationFormat>On-screen Show (16:9)</PresentationFormat>
  <Paragraphs>48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Proxima Nova</vt:lpstr>
      <vt:lpstr>spearmint</vt:lpstr>
      <vt:lpstr>Politics and Power</vt:lpstr>
      <vt:lpstr>Theme</vt:lpstr>
      <vt:lpstr>Overall Trends</vt:lpstr>
      <vt:lpstr>1980s</vt:lpstr>
      <vt:lpstr>1990s</vt:lpstr>
      <vt:lpstr>2000s</vt:lpstr>
      <vt:lpstr>Trends of 2000</vt:lpstr>
      <vt:lpstr>2010s</vt:lpstr>
      <vt:lpstr>PowerPoint Presentation</vt:lpstr>
      <vt:lpstr>PowerPoint Presentation</vt:lpstr>
      <vt:lpstr>The Future of this Theme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and Power</dc:title>
  <dc:creator>Lisa Montgomery</dc:creator>
  <cp:lastModifiedBy>Lisa Montgomery</cp:lastModifiedBy>
  <cp:revision>2</cp:revision>
  <dcterms:modified xsi:type="dcterms:W3CDTF">2016-03-30T15:25:05Z</dcterms:modified>
</cp:coreProperties>
</file>